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CAD085-E8A6-8845-BD4E-CB4CCA059FC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CAD085-E8A6-8845-BD4E-CB4CCA059FC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CAD085-E8A6-8845-BD4E-CB4CCA059FC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1814733"/>
            <a:ext cx="7917656" cy="1955409"/>
          </a:xfrm>
        </p:spPr>
        <p:txBody>
          <a:bodyPr>
            <a:normAutofit fontScale="90000"/>
          </a:bodyPr>
          <a:lstStyle/>
          <a:p>
            <a:r>
              <a:rPr b="1" dirty="0">
                <a:solidFill>
                  <a:srgbClr val="C00000"/>
                </a:solidFill>
              </a:rPr>
              <a:t>Kosovo’s National Strategy on Transitional Justice: Lessons for Ukraine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53022"/>
            <a:ext cx="8062912" cy="1828800"/>
          </a:xfrm>
        </p:spPr>
        <p:txBody>
          <a:bodyPr>
            <a:normAutofit fontScale="77500" lnSpcReduction="20000"/>
          </a:bodyPr>
          <a:lstStyle/>
          <a:p>
            <a:r>
              <a:rPr b="1" dirty="0"/>
              <a:t>10th Annual International Scientific and Practical </a:t>
            </a:r>
            <a:r>
              <a:rPr b="1" dirty="0" smtClean="0"/>
              <a:t>Conference</a:t>
            </a:r>
            <a:endParaRPr lang="en-US" b="1" dirty="0" smtClean="0"/>
          </a:p>
          <a:p>
            <a:r>
              <a:rPr lang="en-US" b="1" dirty="0" smtClean="0"/>
              <a:t>“Current Issues of Court Law”</a:t>
            </a:r>
            <a:endParaRPr b="1" dirty="0" smtClean="0"/>
          </a:p>
          <a:p>
            <a:endParaRPr lang="en-US" b="1" dirty="0" smtClean="0"/>
          </a:p>
          <a:p>
            <a:pPr algn="ctr"/>
            <a:r>
              <a:rPr b="1" i="1" dirty="0" smtClean="0"/>
              <a:t>Prof. </a:t>
            </a:r>
            <a:r>
              <a:rPr b="1" i="1" dirty="0" err="1" smtClean="0"/>
              <a:t>Qerim</a:t>
            </a:r>
            <a:r>
              <a:rPr b="1" i="1" dirty="0" smtClean="0"/>
              <a:t> </a:t>
            </a:r>
            <a:r>
              <a:rPr b="1" i="1" dirty="0" err="1" smtClean="0"/>
              <a:t>Qerimi</a:t>
            </a:r>
            <a:endParaRPr b="1" i="1" dirty="0" smtClean="0"/>
          </a:p>
          <a:p>
            <a:pPr algn="ctr"/>
            <a:r>
              <a:rPr b="1" i="1" dirty="0" smtClean="0"/>
              <a:t>University </a:t>
            </a:r>
            <a:r>
              <a:rPr b="1" i="1" dirty="0"/>
              <a:t>of </a:t>
            </a:r>
            <a:r>
              <a:rPr b="1" i="1" dirty="0" err="1" smtClean="0"/>
              <a:t>Prishtina</a:t>
            </a:r>
            <a:endParaRPr b="1" i="1" dirty="0"/>
          </a:p>
        </p:txBody>
      </p:sp>
      <p:pic>
        <p:nvPicPr>
          <p:cNvPr id="4" name="Picture 3" descr="University_of_Prishtina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419" y="900333"/>
            <a:ext cx="916781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27432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rPr dirty="0"/>
              <a:t>Thank You</a:t>
            </a:r>
          </a:p>
          <a:p>
            <a:r>
              <a:rPr dirty="0"/>
              <a:t>Questions &amp; Answers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</a:rPr>
              <a:t>Summary </a:t>
            </a:r>
            <a:endParaRPr sz="5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Overview of Kosovo’s Strategy (2024–2034)</a:t>
            </a:r>
          </a:p>
          <a:p>
            <a:r>
              <a:rPr dirty="0"/>
              <a:t>Key pillars: Truth, Justice, Reparation, Non-recurrence</a:t>
            </a:r>
          </a:p>
          <a:p>
            <a:r>
              <a:rPr dirty="0"/>
              <a:t>Insights from Kosovo’s delayed implementation</a:t>
            </a:r>
          </a:p>
          <a:p>
            <a:r>
              <a:rPr dirty="0"/>
              <a:t>Relevance for Ukraine’s post-conflict justice framework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6000" b="1" dirty="0">
                <a:solidFill>
                  <a:srgbClr val="C00000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Importance of Transitional Justice</a:t>
            </a:r>
          </a:p>
          <a:p>
            <a:r>
              <a:rPr dirty="0"/>
              <a:t>Kosovo’s experience as a model and a warning</a:t>
            </a:r>
          </a:p>
          <a:p>
            <a:r>
              <a:rPr dirty="0"/>
              <a:t>Objectives of the presentation:</a:t>
            </a:r>
          </a:p>
          <a:p>
            <a:r>
              <a:rPr dirty="0"/>
              <a:t>  - Why Kosovo’s Strategy matters</a:t>
            </a:r>
          </a:p>
          <a:p>
            <a:r>
              <a:rPr dirty="0"/>
              <a:t>  - Strengths and weaknesses</a:t>
            </a:r>
          </a:p>
          <a:p>
            <a:r>
              <a:rPr dirty="0"/>
              <a:t>  - Lessons for Ukraine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4800" b="1" dirty="0">
                <a:solidFill>
                  <a:srgbClr val="C00000"/>
                </a:solidFill>
              </a:rPr>
              <a:t>Why Kosovo’s Strategy </a:t>
            </a:r>
            <a:r>
              <a:rPr sz="4800" b="1" dirty="0" smtClean="0">
                <a:solidFill>
                  <a:srgbClr val="C00000"/>
                </a:solidFill>
              </a:rPr>
              <a:t>Matters</a:t>
            </a:r>
            <a:r>
              <a:rPr lang="en-US" sz="4800" b="1" dirty="0" smtClean="0">
                <a:solidFill>
                  <a:srgbClr val="C00000"/>
                </a:solidFill>
              </a:rPr>
              <a:t>?</a:t>
            </a:r>
            <a:endParaRPr sz="4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Four foundational pillars: Truth, Justice, Reparation, Non-recurrence</a:t>
            </a:r>
          </a:p>
          <a:p>
            <a:r>
              <a:rPr dirty="0"/>
              <a:t>Victim-centered, </a:t>
            </a:r>
            <a:r>
              <a:rPr dirty="0" smtClean="0"/>
              <a:t>inclusive</a:t>
            </a:r>
            <a:endParaRPr dirty="0"/>
          </a:p>
          <a:p>
            <a:r>
              <a:rPr dirty="0"/>
              <a:t>In line with international standards and best practices</a:t>
            </a:r>
          </a:p>
          <a:p>
            <a:r>
              <a:rPr dirty="0"/>
              <a:t>25-year delay provides crucial lessons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4400" b="1" dirty="0">
                <a:solidFill>
                  <a:srgbClr val="C00000"/>
                </a:solidFill>
              </a:rPr>
              <a:t>Strengths of Kosovo’s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Victim-centered: 30 focus groups, 460+ individuals</a:t>
            </a:r>
          </a:p>
          <a:p>
            <a:r>
              <a:rPr dirty="0"/>
              <a:t>Clear institutional mechanisms: Documentation Institute, Truth Commission</a:t>
            </a:r>
          </a:p>
          <a:p>
            <a:r>
              <a:rPr dirty="0"/>
              <a:t>Comparative learning: Colombia, Sierra Leone, South Africa, East Timor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4800" b="1" dirty="0">
                <a:solidFill>
                  <a:srgbClr val="C00000"/>
                </a:solidFill>
              </a:rPr>
              <a:t>Limitations &amp;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Delay led to fragmented initiatives</a:t>
            </a:r>
          </a:p>
          <a:p>
            <a:r>
              <a:rPr dirty="0"/>
              <a:t>Vague mandates (</a:t>
            </a:r>
            <a:r>
              <a:rPr i="1" dirty="0"/>
              <a:t>e.g.</a:t>
            </a:r>
            <a:r>
              <a:rPr dirty="0"/>
              <a:t>, Truth Commission)</a:t>
            </a:r>
          </a:p>
          <a:p>
            <a:r>
              <a:rPr dirty="0"/>
              <a:t>Civil society skepticism and political inertia</a:t>
            </a:r>
          </a:p>
          <a:p>
            <a:r>
              <a:rPr dirty="0"/>
              <a:t>Success depends on funding, independence, accountability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5400" b="1" dirty="0">
                <a:solidFill>
                  <a:srgbClr val="C00000"/>
                </a:solidFill>
              </a:rPr>
              <a:t>Lessons for Ukraine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Act </a:t>
            </a:r>
            <a:r>
              <a:rPr dirty="0" smtClean="0"/>
              <a:t>early</a:t>
            </a:r>
            <a:r>
              <a:rPr lang="en-US" dirty="0" smtClean="0"/>
              <a:t>; </a:t>
            </a:r>
            <a:r>
              <a:rPr dirty="0" smtClean="0"/>
              <a:t>capitalize </a:t>
            </a:r>
            <a:r>
              <a:rPr dirty="0"/>
              <a:t>on current momentum</a:t>
            </a:r>
          </a:p>
          <a:p>
            <a:r>
              <a:rPr dirty="0"/>
              <a:t>Victims as architects, not just subjects</a:t>
            </a:r>
          </a:p>
          <a:p>
            <a:r>
              <a:rPr dirty="0"/>
              <a:t>Clarify institutions and mandates early</a:t>
            </a:r>
          </a:p>
          <a:p>
            <a:r>
              <a:rPr dirty="0"/>
              <a:t>Start evidence collection </a:t>
            </a:r>
            <a:r>
              <a:rPr dirty="0" smtClean="0"/>
              <a:t>now</a:t>
            </a:r>
            <a:endParaRPr dirty="0"/>
          </a:p>
          <a:p>
            <a:r>
              <a:rPr dirty="0"/>
              <a:t>Design mechanisms suited to Ukrainian context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b="1" dirty="0" smtClean="0">
                <a:solidFill>
                  <a:srgbClr val="C00000"/>
                </a:solidFill>
              </a:rPr>
              <a:t>Policy Innovations </a:t>
            </a:r>
            <a:r>
              <a:rPr b="1" dirty="0">
                <a:solidFill>
                  <a:srgbClr val="C00000"/>
                </a:solidFill>
              </a:rPr>
              <a:t>from Kosovo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Trials in absentia for </a:t>
            </a:r>
            <a:r>
              <a:rPr dirty="0" smtClean="0"/>
              <a:t>genocide</a:t>
            </a:r>
            <a:r>
              <a:rPr lang="en-US" dirty="0" smtClean="0"/>
              <a:t>, crimes against humanity</a:t>
            </a:r>
            <a:r>
              <a:rPr dirty="0" smtClean="0"/>
              <a:t> </a:t>
            </a:r>
            <a:r>
              <a:rPr dirty="0"/>
              <a:t>and war crimes</a:t>
            </a:r>
          </a:p>
          <a:p>
            <a:r>
              <a:rPr dirty="0" err="1"/>
              <a:t>Memorialization</a:t>
            </a:r>
            <a:r>
              <a:rPr dirty="0"/>
              <a:t> of children killed or missing</a:t>
            </a:r>
          </a:p>
          <a:p>
            <a:r>
              <a:rPr dirty="0"/>
              <a:t>Recognition of political realities in strategy design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5400" b="1" dirty="0">
                <a:solidFill>
                  <a:srgbClr val="C00000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6526"/>
            <a:ext cx="8229600" cy="4788282"/>
          </a:xfrm>
        </p:spPr>
        <p:txBody>
          <a:bodyPr/>
          <a:lstStyle/>
          <a:p>
            <a:r>
              <a:rPr dirty="0"/>
              <a:t>Transitional justice is a moral infrastructure</a:t>
            </a:r>
          </a:p>
          <a:p>
            <a:r>
              <a:rPr dirty="0"/>
              <a:t>Kosovo’s journey: ambition and ambivalence</a:t>
            </a:r>
          </a:p>
          <a:p>
            <a:r>
              <a:rPr dirty="0"/>
              <a:t>Ukraine’s opportunity: bold, early, inclusive justice</a:t>
            </a:r>
          </a:p>
          <a:p>
            <a:r>
              <a:rPr dirty="0"/>
              <a:t>Justice must be built with courage and commitment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</TotalTime>
  <Words>287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Verve</vt:lpstr>
      <vt:lpstr>Kosovo’s National Strategy on Transitional Justice: Lessons for Ukraine</vt:lpstr>
      <vt:lpstr>Summary </vt:lpstr>
      <vt:lpstr>Introduction</vt:lpstr>
      <vt:lpstr>Why Kosovo’s Strategy Matters?</vt:lpstr>
      <vt:lpstr>Strengths of Kosovo’s Strategy</vt:lpstr>
      <vt:lpstr>Limitations &amp; Challenges</vt:lpstr>
      <vt:lpstr>Lessons for Ukraine</vt:lpstr>
      <vt:lpstr>Policy Innovations from Kosovo</vt:lpstr>
      <vt:lpstr>Conclusion</vt:lpstr>
      <vt:lpstr>Slide 10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Kosovo’s National Strategy on Transitional Justice: Lessons for Ukraine</dc:title>
  <dc:creator>qqerimi</dc:creator>
  <dc:description>generated using python-pptx</dc:description>
  <cp:lastModifiedBy>user</cp:lastModifiedBy>
  <cp:revision>3</cp:revision>
  <dcterms:created xsi:type="dcterms:W3CDTF">2013-01-27T09:14:16Z</dcterms:created>
  <dcterms:modified xsi:type="dcterms:W3CDTF">2025-05-17T19:16:44Z</dcterms:modified>
</cp:coreProperties>
</file>